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Lst>
  <p:notesMasterIdLst>
    <p:notesMasterId r:id="rId12"/>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s>
</file>

<file path=ppt/media/>
</file>

<file path=ppt/media/image-1-1.png>
</file>

<file path=ppt/media/image-1-2.png>
</file>

<file path=ppt/media/image-1-3.png>
</file>

<file path=ppt/media/image-1-4.png>
</file>

<file path=ppt/media/image-10-1.png>
</file>

<file path=ppt/media/image-10-2.png>
</file>

<file path=ppt/media/image-10-3.png>
</file>

<file path=ppt/media/image-10-4.png>
</file>

<file path=ppt/media/image-10-5.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media/image-8-3.png>
</file>

<file path=ppt/media/image-8-4.png>
</file>

<file path=ppt/media/image-9-1.png>
</file>

<file path=ppt/media/image-9-2.png>
</file>

<file path=ppt/media/image-9-3.png>
</file>

<file path=ppt/media/image-9-4.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png"/><Relationship Id="rId6" Type="http://schemas.openxmlformats.org/officeDocument/2006/relationships/slideLayout" Target="../slideLayouts/slideLayout1.xml"/><Relationship Id="rId7"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10-1.png"/><Relationship Id="rId2" Type="http://schemas.openxmlformats.org/officeDocument/2006/relationships/image" Target="../media/image-10-2.png"/><Relationship Id="rId3" Type="http://schemas.openxmlformats.org/officeDocument/2006/relationships/image" Target="../media/image-10-3.png"/><Relationship Id="rId4" Type="http://schemas.openxmlformats.org/officeDocument/2006/relationships/image" Target="../media/image-10-4.png"/><Relationship Id="rId5" Type="http://schemas.openxmlformats.org/officeDocument/2006/relationships/image" Target="../media/image-10-5.png"/><Relationship Id="rId7" Type="http://schemas.openxmlformats.org/officeDocument/2006/relationships/slideLayout" Target="../slideLayouts/slideLayout1.xml"/><Relationship Id="rId8"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4" Type="http://schemas.openxmlformats.org/officeDocument/2006/relationships/slideLayout" Target="../slideLayouts/slideLayout1.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image" Target="../media/image-8-3.png"/><Relationship Id="rId4" Type="http://schemas.openxmlformats.org/officeDocument/2006/relationships/image" Target="../media/image-8-4.png"/><Relationship Id="rId6" Type="http://schemas.openxmlformats.org/officeDocument/2006/relationships/slideLayout" Target="../slideLayouts/slideLayout1.xml"/><Relationship Id="rId7"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5" Type="http://schemas.openxmlformats.org/officeDocument/2006/relationships/hyperlink" Target="https://gamma.app" TargetMode="External"/><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image" Target="../media/image-9-4.png"/><Relationship Id="rId6" Type="http://schemas.openxmlformats.org/officeDocument/2006/relationships/slideLayout" Target="../slideLayouts/slideLayout1.xml"/><Relationship Id="rId7"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1668185"/>
            <a:ext cx="7477601" cy="2499598"/>
          </a:xfrm>
          <a:prstGeom prst="rect">
            <a:avLst/>
          </a:prstGeom>
          <a:noFill/>
          <a:ln/>
        </p:spPr>
        <p:txBody>
          <a:bodyPr wrap="square" rtlCol="0" anchor="t"/>
          <a:lstStyle/>
          <a:p>
            <a:pPr indent="0" marL="0">
              <a:lnSpc>
                <a:spcPts val="6561"/>
              </a:lnSpc>
              <a:buNone/>
            </a:pPr>
            <a:r>
              <a:rPr lang="en-US" sz="5249" b="1" dirty="0">
                <a:solidFill>
                  <a:srgbClr val="00002E"/>
                </a:solidFill>
                <a:latin typeface="Nunito" pitchFamily="34" charset="0"/>
                <a:ea typeface="Nunito" pitchFamily="34" charset="-122"/>
                <a:cs typeface="Nunito" pitchFamily="34" charset="-120"/>
              </a:rPr>
              <a:t>AWS ECSコンテナスケールアウト・スケールインの影響</a:t>
            </a:r>
            <a:endParaRPr lang="en-US" sz="5249" dirty="0"/>
          </a:p>
        </p:txBody>
      </p:sp>
      <p:sp>
        <p:nvSpPr>
          <p:cNvPr id="6" name="Text 2"/>
          <p:cNvSpPr/>
          <p:nvPr/>
        </p:nvSpPr>
        <p:spPr>
          <a:xfrm>
            <a:off x="833199" y="4501039"/>
            <a:ext cx="7477601" cy="1421606"/>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クラウドコンピューティングのインフラストラクチャーは、無限のスケーラビリティと柔軟性を提供します。この画像は、青空の下で広がるモダンで効率的なデータセンターを表しています。クラウドの力強さと影響を象徴しています。</a:t>
            </a:r>
            <a:endParaRPr lang="en-US" sz="1750" dirty="0"/>
          </a:p>
        </p:txBody>
      </p:sp>
      <p:sp>
        <p:nvSpPr>
          <p:cNvPr id="7" name="Shape 3"/>
          <p:cNvSpPr/>
          <p:nvPr/>
        </p:nvSpPr>
        <p:spPr>
          <a:xfrm>
            <a:off x="833199" y="6189226"/>
            <a:ext cx="355402" cy="355402"/>
          </a:xfrm>
          <a:prstGeom prst="roundRect">
            <a:avLst>
              <a:gd name="adj" fmla="val 25726039"/>
            </a:avLst>
          </a:prstGeom>
          <a:noFill/>
          <a:ln w="7620">
            <a:solidFill>
              <a:srgbClr val="FFFFFF"/>
            </a:solidFill>
            <a:prstDash val="solid"/>
          </a:ln>
        </p:spPr>
      </p:sp>
      <p:pic>
        <p:nvPicPr>
          <p:cNvPr id="8" name="Image 2" descr="preencoded.png">    </p:cNvPr>
          <p:cNvPicPr>
            <a:picLocks noChangeAspect="1"/>
          </p:cNvPicPr>
          <p:nvPr/>
        </p:nvPicPr>
        <p:blipFill>
          <a:blip r:embed="rId3"/>
          <a:stretch>
            <a:fillRect/>
          </a:stretch>
        </p:blipFill>
        <p:spPr>
          <a:xfrm>
            <a:off x="840819" y="6196846"/>
            <a:ext cx="340162" cy="340162"/>
          </a:xfrm>
          <a:prstGeom prst="rect">
            <a:avLst/>
          </a:prstGeom>
        </p:spPr>
      </p:pic>
      <p:sp>
        <p:nvSpPr>
          <p:cNvPr id="9" name="Text 4"/>
          <p:cNvSpPr/>
          <p:nvPr/>
        </p:nvSpPr>
        <p:spPr>
          <a:xfrm>
            <a:off x="1299686" y="6172557"/>
            <a:ext cx="1783080" cy="388858"/>
          </a:xfrm>
          <a:prstGeom prst="rect">
            <a:avLst/>
          </a:prstGeom>
          <a:noFill/>
          <a:ln/>
        </p:spPr>
        <p:txBody>
          <a:bodyPr wrap="none" rtlCol="0" anchor="t"/>
          <a:lstStyle/>
          <a:p>
            <a:pPr algn="l" indent="0" marL="0">
              <a:lnSpc>
                <a:spcPts val="3062"/>
              </a:lnSpc>
              <a:buNone/>
            </a:pPr>
            <a:r>
              <a:rPr lang="en-US" sz="2187" b="1" dirty="0">
                <a:solidFill>
                  <a:srgbClr val="00002E"/>
                </a:solidFill>
                <a:latin typeface="PT Sans" pitchFamily="34" charset="0"/>
                <a:ea typeface="PT Sans" pitchFamily="34" charset="-122"/>
                <a:cs typeface="PT Sans" pitchFamily="34" charset="-120"/>
              </a:rPr>
              <a:t>by Erlong Duan</a:t>
            </a:r>
            <a:endParaRPr lang="en-US" sz="2187" dirty="0"/>
          </a:p>
        </p:txBody>
      </p:sp>
      <p:pic>
        <p:nvPicPr>
          <p:cNvPr id="10"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0" y="0"/>
            <a:ext cx="5486400" cy="8229600"/>
          </a:xfrm>
          <a:prstGeom prst="rect">
            <a:avLst/>
          </a:prstGeom>
        </p:spPr>
      </p:pic>
      <p:sp>
        <p:nvSpPr>
          <p:cNvPr id="5" name="Shape 1"/>
          <p:cNvSpPr/>
          <p:nvPr/>
        </p:nvSpPr>
        <p:spPr>
          <a:xfrm>
            <a:off x="0" y="0"/>
            <a:ext cx="5486400" cy="8229600"/>
          </a:xfrm>
          <a:prstGeom prst="rect">
            <a:avLst/>
          </a:prstGeom>
          <a:solidFill>
            <a:srgbClr val="E5E0DF"/>
          </a:solidFill>
          <a:ln/>
        </p:spPr>
      </p:sp>
      <p:sp>
        <p:nvSpPr>
          <p:cNvPr id="6" name="Shape 2"/>
          <p:cNvSpPr/>
          <p:nvPr/>
        </p:nvSpPr>
        <p:spPr>
          <a:xfrm>
            <a:off x="2484739" y="3856339"/>
            <a:ext cx="516922" cy="516922"/>
          </a:xfrm>
          <a:prstGeom prst="roundRect">
            <a:avLst>
              <a:gd name="adj" fmla="val 176891457"/>
            </a:avLst>
          </a:prstGeom>
          <a:noFill/>
          <a:ln w="22860">
            <a:solidFill>
              <a:srgbClr val="CAC5C4"/>
            </a:solidFill>
            <a:prstDash val="solid"/>
          </a:ln>
        </p:spPr>
      </p:sp>
      <p:sp>
        <p:nvSpPr>
          <p:cNvPr id="7" name="Text 3"/>
          <p:cNvSpPr/>
          <p:nvPr/>
        </p:nvSpPr>
        <p:spPr>
          <a:xfrm>
            <a:off x="2514274" y="4169835"/>
            <a:ext cx="10406" cy="10406"/>
          </a:xfrm>
          <a:prstGeom prst="rect">
            <a:avLst/>
          </a:prstGeom>
          <a:noFill/>
          <a:ln/>
        </p:spPr>
        <p:txBody>
          <a:bodyPr wrap="none" rtlCol="0" anchor="t"/>
          <a:lstStyle/>
          <a:p>
            <a:pPr indent="0" marL="0">
              <a:lnSpc>
                <a:spcPts val="2799"/>
              </a:lnSpc>
              <a:buNone/>
            </a:pPr>
            <a:r>
              <a:rPr lang="en-US" sz="1750" dirty="0">
                <a:solidFill>
                  <a:srgbClr val="CAC5C4"/>
                </a:solidFill>
                <a:latin typeface="Inter, sans-serif" pitchFamily="34" charset="0"/>
                <a:ea typeface="Inter, sans-serif" pitchFamily="34" charset="-122"/>
                <a:cs typeface="Inter, sans-serif" pitchFamily="34" charset="-120"/>
              </a:rPr>
              <a:t>Loading...</a:t>
            </a:r>
            <a:endParaRPr lang="en-US" sz="1750" dirty="0"/>
          </a:p>
        </p:txBody>
      </p:sp>
      <p:pic>
        <p:nvPicPr>
          <p:cNvPr id="8" name="Image 2" descr="preencoded.png">    </p:cNvPr>
          <p:cNvPicPr>
            <a:picLocks noChangeAspect="1"/>
          </p:cNvPicPr>
          <p:nvPr/>
        </p:nvPicPr>
        <p:blipFill>
          <a:blip r:embed="rId3"/>
          <a:stretch>
            <a:fillRect/>
          </a:stretch>
        </p:blipFill>
        <p:spPr>
          <a:xfrm>
            <a:off x="2647510" y="4031580"/>
            <a:ext cx="191486" cy="153758"/>
          </a:xfrm>
          <a:prstGeom prst="rect">
            <a:avLst/>
          </a:prstGeom>
        </p:spPr>
      </p:pic>
      <p:sp>
        <p:nvSpPr>
          <p:cNvPr id="9" name="Text 4"/>
          <p:cNvSpPr/>
          <p:nvPr/>
        </p:nvSpPr>
        <p:spPr>
          <a:xfrm>
            <a:off x="6319599" y="3423285"/>
            <a:ext cx="4443889"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おわりに</a:t>
            </a:r>
            <a:endParaRPr lang="en-US" sz="4374" dirty="0"/>
          </a:p>
        </p:txBody>
      </p:sp>
      <p:pic>
        <p:nvPicPr>
          <p:cNvPr id="10" name="Image 3" descr="preencoded.png">    </p:cNvPr>
          <p:cNvPicPr>
            <a:picLocks noChangeAspect="1"/>
          </p:cNvPicPr>
          <p:nvPr/>
        </p:nvPicPr>
        <p:blipFill>
          <a:blip r:embed="rId4"/>
          <a:stretch>
            <a:fillRect/>
          </a:stretch>
        </p:blipFill>
        <p:spPr>
          <a:xfrm>
            <a:off x="6347341" y="4539853"/>
            <a:ext cx="124897" cy="166568"/>
          </a:xfrm>
          <a:prstGeom prst="rect">
            <a:avLst/>
          </a:prstGeom>
        </p:spPr>
      </p:pic>
      <p:sp>
        <p:nvSpPr>
          <p:cNvPr id="11" name="Text 5"/>
          <p:cNvSpPr/>
          <p:nvPr/>
        </p:nvSpPr>
        <p:spPr>
          <a:xfrm>
            <a:off x="6652855" y="4450913"/>
            <a:ext cx="7144345" cy="355402"/>
          </a:xfrm>
          <a:prstGeom prst="rect">
            <a:avLst/>
          </a:prstGeom>
          <a:noFill/>
          <a:ln/>
        </p:spPr>
        <p:txBody>
          <a:bodyPr wrap="non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クラウドの未来へ</a:t>
            </a:r>
            <a:endParaRPr lang="en-US" sz="1750" dirty="0"/>
          </a:p>
        </p:txBody>
      </p:sp>
      <p:pic>
        <p:nvPicPr>
          <p:cNvPr id="12"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10972800" y="0"/>
            <a:ext cx="3657600" cy="8229600"/>
          </a:xfrm>
          <a:prstGeom prst="rect">
            <a:avLst/>
          </a:prstGeom>
        </p:spPr>
      </p:pic>
      <p:sp>
        <p:nvSpPr>
          <p:cNvPr id="5" name="Text 1"/>
          <p:cNvSpPr/>
          <p:nvPr/>
        </p:nvSpPr>
        <p:spPr>
          <a:xfrm>
            <a:off x="833199" y="712589"/>
            <a:ext cx="723138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コンテナスケールアウトとは</a:t>
            </a:r>
            <a:endParaRPr lang="en-US" sz="4374" dirty="0"/>
          </a:p>
        </p:txBody>
      </p:sp>
      <p:sp>
        <p:nvSpPr>
          <p:cNvPr id="6" name="Shape 2"/>
          <p:cNvSpPr/>
          <p:nvPr/>
        </p:nvSpPr>
        <p:spPr>
          <a:xfrm>
            <a:off x="1152644" y="1740218"/>
            <a:ext cx="27742" cy="5776793"/>
          </a:xfrm>
          <a:prstGeom prst="rect">
            <a:avLst/>
          </a:prstGeom>
          <a:solidFill>
            <a:srgbClr val="DFDFEB"/>
          </a:solidFill>
          <a:ln/>
        </p:spPr>
      </p:sp>
      <p:sp>
        <p:nvSpPr>
          <p:cNvPr id="7" name="Shape 3"/>
          <p:cNvSpPr/>
          <p:nvPr/>
        </p:nvSpPr>
        <p:spPr>
          <a:xfrm>
            <a:off x="1416427" y="2149852"/>
            <a:ext cx="777597" cy="27742"/>
          </a:xfrm>
          <a:prstGeom prst="rect">
            <a:avLst/>
          </a:prstGeom>
          <a:solidFill>
            <a:srgbClr val="2D4DF2"/>
          </a:solidFill>
          <a:ln/>
        </p:spPr>
      </p:sp>
      <p:sp>
        <p:nvSpPr>
          <p:cNvPr id="8" name="Shape 4"/>
          <p:cNvSpPr/>
          <p:nvPr/>
        </p:nvSpPr>
        <p:spPr>
          <a:xfrm>
            <a:off x="916484" y="1913811"/>
            <a:ext cx="499943" cy="499943"/>
          </a:xfrm>
          <a:prstGeom prst="roundRect">
            <a:avLst>
              <a:gd name="adj" fmla="val 80001"/>
            </a:avLst>
          </a:prstGeom>
          <a:solidFill>
            <a:srgbClr val="F3F3FF"/>
          </a:solidFill>
          <a:ln w="27742">
            <a:solidFill>
              <a:srgbClr val="2D4DF2"/>
            </a:solidFill>
            <a:prstDash val="solid"/>
          </a:ln>
        </p:spPr>
      </p:sp>
      <p:sp>
        <p:nvSpPr>
          <p:cNvPr id="9" name="Text 5"/>
          <p:cNvSpPr/>
          <p:nvPr/>
        </p:nvSpPr>
        <p:spPr>
          <a:xfrm>
            <a:off x="1067336" y="1955483"/>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10" name="Text 6"/>
          <p:cNvSpPr/>
          <p:nvPr/>
        </p:nvSpPr>
        <p:spPr>
          <a:xfrm>
            <a:off x="2388513" y="1962388"/>
            <a:ext cx="2221944" cy="347186"/>
          </a:xfrm>
          <a:prstGeom prst="rect">
            <a:avLst/>
          </a:prstGeom>
          <a:noFill/>
          <a:ln/>
        </p:spPr>
        <p:txBody>
          <a:bodyPr wrap="none" rtlCol="0" anchor="t"/>
          <a:lstStyle/>
          <a:p>
            <a:pPr algn="l" indent="0" marL="0">
              <a:lnSpc>
                <a:spcPts val="2734"/>
              </a:lnSpc>
              <a:buNone/>
            </a:pPr>
            <a:r>
              <a:rPr lang="en-US" sz="2187" b="1" dirty="0">
                <a:solidFill>
                  <a:srgbClr val="2D4DF2"/>
                </a:solidFill>
                <a:latin typeface="Nunito" pitchFamily="34" charset="0"/>
                <a:ea typeface="Nunito" pitchFamily="34" charset="-122"/>
                <a:cs typeface="Nunito" pitchFamily="34" charset="-120"/>
              </a:rPr>
              <a:t>定義</a:t>
            </a:r>
            <a:endParaRPr lang="en-US" sz="2187" dirty="0"/>
          </a:p>
        </p:txBody>
      </p:sp>
      <p:sp>
        <p:nvSpPr>
          <p:cNvPr id="11" name="Text 7"/>
          <p:cNvSpPr/>
          <p:nvPr/>
        </p:nvSpPr>
        <p:spPr>
          <a:xfrm>
            <a:off x="2388513" y="2442805"/>
            <a:ext cx="7751088" cy="710803"/>
          </a:xfrm>
          <a:prstGeom prst="rect">
            <a:avLst/>
          </a:prstGeom>
          <a:noFill/>
          <a:ln/>
        </p:spPr>
        <p:txBody>
          <a:bodyPr wrap="squar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コンテナスケールアウトは、需要に応じてコンテナの数を増やすことで、システムのパフォーマンスを向上させることです。</a:t>
            </a:r>
            <a:endParaRPr lang="en-US" sz="1750" dirty="0"/>
          </a:p>
        </p:txBody>
      </p:sp>
      <p:sp>
        <p:nvSpPr>
          <p:cNvPr id="12" name="Shape 8"/>
          <p:cNvSpPr/>
          <p:nvPr/>
        </p:nvSpPr>
        <p:spPr>
          <a:xfrm>
            <a:off x="1416427" y="4149507"/>
            <a:ext cx="777597" cy="27742"/>
          </a:xfrm>
          <a:prstGeom prst="rect">
            <a:avLst/>
          </a:prstGeom>
          <a:solidFill>
            <a:srgbClr val="015F98"/>
          </a:solidFill>
          <a:ln/>
        </p:spPr>
      </p:sp>
      <p:sp>
        <p:nvSpPr>
          <p:cNvPr id="13" name="Shape 9"/>
          <p:cNvSpPr/>
          <p:nvPr/>
        </p:nvSpPr>
        <p:spPr>
          <a:xfrm>
            <a:off x="916484" y="3913465"/>
            <a:ext cx="499943" cy="499943"/>
          </a:xfrm>
          <a:prstGeom prst="roundRect">
            <a:avLst>
              <a:gd name="adj" fmla="val 80001"/>
            </a:avLst>
          </a:prstGeom>
          <a:solidFill>
            <a:srgbClr val="F3F3FF"/>
          </a:solidFill>
          <a:ln w="27742">
            <a:solidFill>
              <a:srgbClr val="015F98"/>
            </a:solidFill>
            <a:prstDash val="solid"/>
          </a:ln>
        </p:spPr>
      </p:sp>
      <p:sp>
        <p:nvSpPr>
          <p:cNvPr id="14" name="Text 10"/>
          <p:cNvSpPr/>
          <p:nvPr/>
        </p:nvSpPr>
        <p:spPr>
          <a:xfrm>
            <a:off x="1067336" y="3955137"/>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5" name="Text 11"/>
          <p:cNvSpPr/>
          <p:nvPr/>
        </p:nvSpPr>
        <p:spPr>
          <a:xfrm>
            <a:off x="2388513" y="3962043"/>
            <a:ext cx="2221944" cy="347186"/>
          </a:xfrm>
          <a:prstGeom prst="rect">
            <a:avLst/>
          </a:prstGeom>
          <a:noFill/>
          <a:ln/>
        </p:spPr>
        <p:txBody>
          <a:bodyPr wrap="none" rtlCol="0" anchor="t"/>
          <a:lstStyle/>
          <a:p>
            <a:pPr algn="l" indent="0" marL="0">
              <a:lnSpc>
                <a:spcPts val="2734"/>
              </a:lnSpc>
              <a:buNone/>
            </a:pPr>
            <a:r>
              <a:rPr lang="en-US" sz="2187" b="1" dirty="0">
                <a:solidFill>
                  <a:srgbClr val="015F98"/>
                </a:solidFill>
                <a:latin typeface="Nunito" pitchFamily="34" charset="0"/>
                <a:ea typeface="Nunito" pitchFamily="34" charset="-122"/>
                <a:cs typeface="Nunito" pitchFamily="34" charset="-120"/>
              </a:rPr>
              <a:t>例</a:t>
            </a:r>
            <a:endParaRPr lang="en-US" sz="2187" dirty="0"/>
          </a:p>
        </p:txBody>
      </p:sp>
      <p:sp>
        <p:nvSpPr>
          <p:cNvPr id="16" name="Text 12"/>
          <p:cNvSpPr/>
          <p:nvPr/>
        </p:nvSpPr>
        <p:spPr>
          <a:xfrm>
            <a:off x="2388513" y="4442460"/>
            <a:ext cx="7751088" cy="710803"/>
          </a:xfrm>
          <a:prstGeom prst="rect">
            <a:avLst/>
          </a:prstGeom>
          <a:noFill/>
          <a:ln/>
        </p:spPr>
        <p:txBody>
          <a:bodyPr wrap="squar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急増するトラフィックに対応するため、新しいコンテナを追加して負荷を分散させることができます。</a:t>
            </a:r>
            <a:endParaRPr lang="en-US" sz="1750" dirty="0"/>
          </a:p>
        </p:txBody>
      </p:sp>
      <p:sp>
        <p:nvSpPr>
          <p:cNvPr id="17" name="Shape 13"/>
          <p:cNvSpPr/>
          <p:nvPr/>
        </p:nvSpPr>
        <p:spPr>
          <a:xfrm>
            <a:off x="1416427" y="6149161"/>
            <a:ext cx="777597" cy="27742"/>
          </a:xfrm>
          <a:prstGeom prst="rect">
            <a:avLst/>
          </a:prstGeom>
          <a:solidFill>
            <a:srgbClr val="AD1F96"/>
          </a:solidFill>
          <a:ln/>
        </p:spPr>
      </p:sp>
      <p:sp>
        <p:nvSpPr>
          <p:cNvPr id="18" name="Shape 14"/>
          <p:cNvSpPr/>
          <p:nvPr/>
        </p:nvSpPr>
        <p:spPr>
          <a:xfrm>
            <a:off x="916484" y="5913120"/>
            <a:ext cx="499943" cy="499943"/>
          </a:xfrm>
          <a:prstGeom prst="roundRect">
            <a:avLst>
              <a:gd name="adj" fmla="val 80001"/>
            </a:avLst>
          </a:prstGeom>
          <a:solidFill>
            <a:srgbClr val="F3F3FF"/>
          </a:solidFill>
          <a:ln w="27742">
            <a:solidFill>
              <a:srgbClr val="AD1F96"/>
            </a:solidFill>
            <a:prstDash val="solid"/>
          </a:ln>
        </p:spPr>
      </p:sp>
      <p:sp>
        <p:nvSpPr>
          <p:cNvPr id="19" name="Text 15"/>
          <p:cNvSpPr/>
          <p:nvPr/>
        </p:nvSpPr>
        <p:spPr>
          <a:xfrm>
            <a:off x="1067336" y="5954792"/>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20" name="Text 16"/>
          <p:cNvSpPr/>
          <p:nvPr/>
        </p:nvSpPr>
        <p:spPr>
          <a:xfrm>
            <a:off x="2388513" y="5961698"/>
            <a:ext cx="2221944" cy="347186"/>
          </a:xfrm>
          <a:prstGeom prst="rect">
            <a:avLst/>
          </a:prstGeom>
          <a:noFill/>
          <a:ln/>
        </p:spPr>
        <p:txBody>
          <a:bodyPr wrap="none" rtlCol="0" anchor="t"/>
          <a:lstStyle/>
          <a:p>
            <a:pPr algn="l" indent="0" marL="0">
              <a:lnSpc>
                <a:spcPts val="2734"/>
              </a:lnSpc>
              <a:buNone/>
            </a:pPr>
            <a:r>
              <a:rPr lang="en-US" sz="2187" b="1" dirty="0">
                <a:solidFill>
                  <a:srgbClr val="AD1F96"/>
                </a:solidFill>
                <a:latin typeface="Nunito" pitchFamily="34" charset="0"/>
                <a:ea typeface="Nunito" pitchFamily="34" charset="-122"/>
                <a:cs typeface="Nunito" pitchFamily="34" charset="-120"/>
              </a:rPr>
              <a:t>効果</a:t>
            </a:r>
            <a:endParaRPr lang="en-US" sz="2187" dirty="0"/>
          </a:p>
        </p:txBody>
      </p:sp>
      <p:sp>
        <p:nvSpPr>
          <p:cNvPr id="21" name="Text 17"/>
          <p:cNvSpPr/>
          <p:nvPr/>
        </p:nvSpPr>
        <p:spPr>
          <a:xfrm>
            <a:off x="2388513" y="6442115"/>
            <a:ext cx="7751088" cy="355402"/>
          </a:xfrm>
          <a:prstGeom prst="rect">
            <a:avLst/>
          </a:prstGeom>
          <a:noFill/>
          <a:ln/>
        </p:spPr>
        <p:txBody>
          <a:bodyPr wrap="non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アプリケーションの応答性と信頼性が向上し、ユーザー体験が向上します。</a:t>
            </a:r>
            <a:endParaRPr lang="en-US" sz="17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Text 1"/>
          <p:cNvSpPr/>
          <p:nvPr/>
        </p:nvSpPr>
        <p:spPr>
          <a:xfrm>
            <a:off x="4490799" y="712589"/>
            <a:ext cx="667512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コンテナスケールインとは</a:t>
            </a:r>
            <a:endParaRPr lang="en-US" sz="4374" dirty="0"/>
          </a:p>
        </p:txBody>
      </p:sp>
      <p:sp>
        <p:nvSpPr>
          <p:cNvPr id="6" name="Shape 2"/>
          <p:cNvSpPr/>
          <p:nvPr/>
        </p:nvSpPr>
        <p:spPr>
          <a:xfrm>
            <a:off x="4810244" y="1740218"/>
            <a:ext cx="27742" cy="5776793"/>
          </a:xfrm>
          <a:prstGeom prst="rect">
            <a:avLst/>
          </a:prstGeom>
          <a:solidFill>
            <a:srgbClr val="DFDFEB"/>
          </a:solidFill>
          <a:ln/>
        </p:spPr>
      </p:sp>
      <p:sp>
        <p:nvSpPr>
          <p:cNvPr id="7" name="Shape 3"/>
          <p:cNvSpPr/>
          <p:nvPr/>
        </p:nvSpPr>
        <p:spPr>
          <a:xfrm>
            <a:off x="5074027" y="2149852"/>
            <a:ext cx="777597" cy="27742"/>
          </a:xfrm>
          <a:prstGeom prst="rect">
            <a:avLst/>
          </a:prstGeom>
          <a:solidFill>
            <a:srgbClr val="2D4DF2"/>
          </a:solidFill>
          <a:ln/>
        </p:spPr>
      </p:sp>
      <p:sp>
        <p:nvSpPr>
          <p:cNvPr id="8" name="Shape 4"/>
          <p:cNvSpPr/>
          <p:nvPr/>
        </p:nvSpPr>
        <p:spPr>
          <a:xfrm>
            <a:off x="4574084" y="1913811"/>
            <a:ext cx="499943" cy="499943"/>
          </a:xfrm>
          <a:prstGeom prst="roundRect">
            <a:avLst>
              <a:gd name="adj" fmla="val 80001"/>
            </a:avLst>
          </a:prstGeom>
          <a:solidFill>
            <a:srgbClr val="F3F3FF"/>
          </a:solidFill>
          <a:ln w="27742">
            <a:solidFill>
              <a:srgbClr val="2D4DF2"/>
            </a:solidFill>
            <a:prstDash val="solid"/>
          </a:ln>
        </p:spPr>
      </p:sp>
      <p:sp>
        <p:nvSpPr>
          <p:cNvPr id="9" name="Text 5"/>
          <p:cNvSpPr/>
          <p:nvPr/>
        </p:nvSpPr>
        <p:spPr>
          <a:xfrm>
            <a:off x="4724936" y="1955483"/>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10" name="Text 6"/>
          <p:cNvSpPr/>
          <p:nvPr/>
        </p:nvSpPr>
        <p:spPr>
          <a:xfrm>
            <a:off x="6046113" y="1962388"/>
            <a:ext cx="2221944" cy="347186"/>
          </a:xfrm>
          <a:prstGeom prst="rect">
            <a:avLst/>
          </a:prstGeom>
          <a:noFill/>
          <a:ln/>
        </p:spPr>
        <p:txBody>
          <a:bodyPr wrap="none" rtlCol="0" anchor="t"/>
          <a:lstStyle/>
          <a:p>
            <a:pPr algn="l" indent="0" marL="0">
              <a:lnSpc>
                <a:spcPts val="2734"/>
              </a:lnSpc>
              <a:buNone/>
            </a:pPr>
            <a:r>
              <a:rPr lang="en-US" sz="2187" b="1" dirty="0">
                <a:solidFill>
                  <a:srgbClr val="2D4DF2"/>
                </a:solidFill>
                <a:latin typeface="Nunito" pitchFamily="34" charset="0"/>
                <a:ea typeface="Nunito" pitchFamily="34" charset="-122"/>
                <a:cs typeface="Nunito" pitchFamily="34" charset="-120"/>
              </a:rPr>
              <a:t>説明</a:t>
            </a:r>
            <a:endParaRPr lang="en-US" sz="2187" dirty="0"/>
          </a:p>
        </p:txBody>
      </p:sp>
      <p:sp>
        <p:nvSpPr>
          <p:cNvPr id="11" name="Text 7"/>
          <p:cNvSpPr/>
          <p:nvPr/>
        </p:nvSpPr>
        <p:spPr>
          <a:xfrm>
            <a:off x="6046113" y="2442805"/>
            <a:ext cx="7751088" cy="710803"/>
          </a:xfrm>
          <a:prstGeom prst="rect">
            <a:avLst/>
          </a:prstGeom>
          <a:noFill/>
          <a:ln/>
        </p:spPr>
        <p:txBody>
          <a:bodyPr wrap="squar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コンテナスケールインは、需要が減少するにつれてコンテナの数を減らし、リソースを最適化することです。</a:t>
            </a:r>
            <a:endParaRPr lang="en-US" sz="1750" dirty="0"/>
          </a:p>
        </p:txBody>
      </p:sp>
      <p:sp>
        <p:nvSpPr>
          <p:cNvPr id="12" name="Shape 8"/>
          <p:cNvSpPr/>
          <p:nvPr/>
        </p:nvSpPr>
        <p:spPr>
          <a:xfrm>
            <a:off x="5074027" y="4149507"/>
            <a:ext cx="777597" cy="27742"/>
          </a:xfrm>
          <a:prstGeom prst="rect">
            <a:avLst/>
          </a:prstGeom>
          <a:solidFill>
            <a:srgbClr val="015F98"/>
          </a:solidFill>
          <a:ln/>
        </p:spPr>
      </p:sp>
      <p:sp>
        <p:nvSpPr>
          <p:cNvPr id="13" name="Shape 9"/>
          <p:cNvSpPr/>
          <p:nvPr/>
        </p:nvSpPr>
        <p:spPr>
          <a:xfrm>
            <a:off x="4574084" y="3913465"/>
            <a:ext cx="499943" cy="499943"/>
          </a:xfrm>
          <a:prstGeom prst="roundRect">
            <a:avLst>
              <a:gd name="adj" fmla="val 80001"/>
            </a:avLst>
          </a:prstGeom>
          <a:solidFill>
            <a:srgbClr val="F3F3FF"/>
          </a:solidFill>
          <a:ln w="27742">
            <a:solidFill>
              <a:srgbClr val="015F98"/>
            </a:solidFill>
            <a:prstDash val="solid"/>
          </a:ln>
        </p:spPr>
      </p:sp>
      <p:sp>
        <p:nvSpPr>
          <p:cNvPr id="14" name="Text 10"/>
          <p:cNvSpPr/>
          <p:nvPr/>
        </p:nvSpPr>
        <p:spPr>
          <a:xfrm>
            <a:off x="4724936" y="3955137"/>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5" name="Text 11"/>
          <p:cNvSpPr/>
          <p:nvPr/>
        </p:nvSpPr>
        <p:spPr>
          <a:xfrm>
            <a:off x="6046113" y="3962043"/>
            <a:ext cx="2221944" cy="347186"/>
          </a:xfrm>
          <a:prstGeom prst="rect">
            <a:avLst/>
          </a:prstGeom>
          <a:noFill/>
          <a:ln/>
        </p:spPr>
        <p:txBody>
          <a:bodyPr wrap="none" rtlCol="0" anchor="t"/>
          <a:lstStyle/>
          <a:p>
            <a:pPr algn="l" indent="0" marL="0">
              <a:lnSpc>
                <a:spcPts val="2734"/>
              </a:lnSpc>
              <a:buNone/>
            </a:pPr>
            <a:r>
              <a:rPr lang="en-US" sz="2187" b="1" dirty="0">
                <a:solidFill>
                  <a:srgbClr val="015F98"/>
                </a:solidFill>
                <a:latin typeface="Nunito" pitchFamily="34" charset="0"/>
                <a:ea typeface="Nunito" pitchFamily="34" charset="-122"/>
                <a:cs typeface="Nunito" pitchFamily="34" charset="-120"/>
              </a:rPr>
              <a:t>メリット</a:t>
            </a:r>
            <a:endParaRPr lang="en-US" sz="2187" dirty="0"/>
          </a:p>
        </p:txBody>
      </p:sp>
      <p:sp>
        <p:nvSpPr>
          <p:cNvPr id="16" name="Text 12"/>
          <p:cNvSpPr/>
          <p:nvPr/>
        </p:nvSpPr>
        <p:spPr>
          <a:xfrm>
            <a:off x="6046113" y="4442460"/>
            <a:ext cx="7751088" cy="355402"/>
          </a:xfrm>
          <a:prstGeom prst="rect">
            <a:avLst/>
          </a:prstGeom>
          <a:noFill/>
          <a:ln/>
        </p:spPr>
        <p:txBody>
          <a:bodyPr wrap="non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無駄なリソースの浪費を防ぎ、コストを抑えながら効率を維持できます。</a:t>
            </a:r>
            <a:endParaRPr lang="en-US" sz="1750" dirty="0"/>
          </a:p>
        </p:txBody>
      </p:sp>
      <p:sp>
        <p:nvSpPr>
          <p:cNvPr id="17" name="Shape 13"/>
          <p:cNvSpPr/>
          <p:nvPr/>
        </p:nvSpPr>
        <p:spPr>
          <a:xfrm>
            <a:off x="5074027" y="6149161"/>
            <a:ext cx="777597" cy="27742"/>
          </a:xfrm>
          <a:prstGeom prst="rect">
            <a:avLst/>
          </a:prstGeom>
          <a:solidFill>
            <a:srgbClr val="AD1F96"/>
          </a:solidFill>
          <a:ln/>
        </p:spPr>
      </p:sp>
      <p:sp>
        <p:nvSpPr>
          <p:cNvPr id="18" name="Shape 14"/>
          <p:cNvSpPr/>
          <p:nvPr/>
        </p:nvSpPr>
        <p:spPr>
          <a:xfrm>
            <a:off x="4574084" y="5913120"/>
            <a:ext cx="499943" cy="499943"/>
          </a:xfrm>
          <a:prstGeom prst="roundRect">
            <a:avLst>
              <a:gd name="adj" fmla="val 80001"/>
            </a:avLst>
          </a:prstGeom>
          <a:solidFill>
            <a:srgbClr val="F3F3FF"/>
          </a:solidFill>
          <a:ln w="27742">
            <a:solidFill>
              <a:srgbClr val="AD1F96"/>
            </a:solidFill>
            <a:prstDash val="solid"/>
          </a:ln>
        </p:spPr>
      </p:sp>
      <p:sp>
        <p:nvSpPr>
          <p:cNvPr id="19" name="Text 15"/>
          <p:cNvSpPr/>
          <p:nvPr/>
        </p:nvSpPr>
        <p:spPr>
          <a:xfrm>
            <a:off x="4724936" y="5954792"/>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20" name="Text 16"/>
          <p:cNvSpPr/>
          <p:nvPr/>
        </p:nvSpPr>
        <p:spPr>
          <a:xfrm>
            <a:off x="6046113" y="5961698"/>
            <a:ext cx="2221944" cy="347186"/>
          </a:xfrm>
          <a:prstGeom prst="rect">
            <a:avLst/>
          </a:prstGeom>
          <a:noFill/>
          <a:ln/>
        </p:spPr>
        <p:txBody>
          <a:bodyPr wrap="none" rtlCol="0" anchor="t"/>
          <a:lstStyle/>
          <a:p>
            <a:pPr algn="l" indent="0" marL="0">
              <a:lnSpc>
                <a:spcPts val="2734"/>
              </a:lnSpc>
              <a:buNone/>
            </a:pPr>
            <a:r>
              <a:rPr lang="en-US" sz="2187" b="1" dirty="0">
                <a:solidFill>
                  <a:srgbClr val="AD1F96"/>
                </a:solidFill>
                <a:latin typeface="Nunito" pitchFamily="34" charset="0"/>
                <a:ea typeface="Nunito" pitchFamily="34" charset="-122"/>
                <a:cs typeface="Nunito" pitchFamily="34" charset="-120"/>
              </a:rPr>
              <a:t>適用例</a:t>
            </a:r>
            <a:endParaRPr lang="en-US" sz="2187" dirty="0"/>
          </a:p>
        </p:txBody>
      </p:sp>
      <p:sp>
        <p:nvSpPr>
          <p:cNvPr id="21" name="Text 17"/>
          <p:cNvSpPr/>
          <p:nvPr/>
        </p:nvSpPr>
        <p:spPr>
          <a:xfrm>
            <a:off x="6046113" y="6442115"/>
            <a:ext cx="7751088" cy="710803"/>
          </a:xfrm>
          <a:prstGeom prst="rect">
            <a:avLst/>
          </a:prstGeom>
          <a:noFill/>
          <a:ln/>
        </p:spPr>
        <p:txBody>
          <a:bodyPr wrap="square" rtlCol="0" anchor="t"/>
          <a:lstStyle/>
          <a:p>
            <a:pPr algn="l" indent="0" marL="0">
              <a:lnSpc>
                <a:spcPts val="2799"/>
              </a:lnSpc>
              <a:buNone/>
            </a:pPr>
            <a:r>
              <a:rPr lang="en-US" sz="1750" dirty="0">
                <a:solidFill>
                  <a:srgbClr val="00002E"/>
                </a:solidFill>
                <a:latin typeface="PT Sans" pitchFamily="34" charset="0"/>
                <a:ea typeface="PT Sans" pitchFamily="34" charset="-122"/>
                <a:cs typeface="PT Sans" pitchFamily="34" charset="-120"/>
              </a:rPr>
              <a:t>夜間や休日など需要の低いときに自動的にリソースを縮小することが可能です。</a:t>
            </a:r>
            <a:endParaRPr lang="en-US" sz="1750"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2572107"/>
            <a:ext cx="556260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スケールアウトの影響</a:t>
            </a:r>
            <a:endParaRPr lang="en-US" sz="4374" dirty="0"/>
          </a:p>
        </p:txBody>
      </p:sp>
      <p:sp>
        <p:nvSpPr>
          <p:cNvPr id="5" name="Text 2"/>
          <p:cNvSpPr/>
          <p:nvPr/>
        </p:nvSpPr>
        <p:spPr>
          <a:xfrm>
            <a:off x="2348389" y="3821906"/>
            <a:ext cx="2461260"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パフォーマンス向上</a:t>
            </a:r>
            <a:endParaRPr lang="en-US" sz="2187" dirty="0"/>
          </a:p>
        </p:txBody>
      </p:sp>
      <p:sp>
        <p:nvSpPr>
          <p:cNvPr id="6" name="Text 3"/>
          <p:cNvSpPr/>
          <p:nvPr/>
        </p:nvSpPr>
        <p:spPr>
          <a:xfrm>
            <a:off x="2348389" y="4391263"/>
            <a:ext cx="2949416"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大量のトラフィックに対処し、高いパフォーマンスを維持します。</a:t>
            </a:r>
            <a:endParaRPr lang="en-US" sz="1750" dirty="0"/>
          </a:p>
        </p:txBody>
      </p:sp>
      <p:sp>
        <p:nvSpPr>
          <p:cNvPr id="7" name="Text 4"/>
          <p:cNvSpPr/>
          <p:nvPr/>
        </p:nvSpPr>
        <p:spPr>
          <a:xfrm>
            <a:off x="5847398" y="3821906"/>
            <a:ext cx="2221944"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リソース消費</a:t>
            </a:r>
            <a:endParaRPr lang="en-US" sz="2187" dirty="0"/>
          </a:p>
        </p:txBody>
      </p:sp>
      <p:sp>
        <p:nvSpPr>
          <p:cNvPr id="8" name="Text 5"/>
          <p:cNvSpPr/>
          <p:nvPr/>
        </p:nvSpPr>
        <p:spPr>
          <a:xfrm>
            <a:off x="5847398" y="4391263"/>
            <a:ext cx="2949416"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コストが増加する可能性がありますが、需要に応じて柔軟に対応できます。</a:t>
            </a:r>
            <a:endParaRPr lang="en-US" sz="1750" dirty="0"/>
          </a:p>
        </p:txBody>
      </p:sp>
      <p:sp>
        <p:nvSpPr>
          <p:cNvPr id="9" name="Text 6"/>
          <p:cNvSpPr/>
          <p:nvPr/>
        </p:nvSpPr>
        <p:spPr>
          <a:xfrm>
            <a:off x="9346406" y="3821906"/>
            <a:ext cx="2221944"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スケーラビリティ</a:t>
            </a:r>
            <a:endParaRPr lang="en-US" sz="2187" dirty="0"/>
          </a:p>
        </p:txBody>
      </p:sp>
      <p:sp>
        <p:nvSpPr>
          <p:cNvPr id="10" name="Text 7"/>
          <p:cNvSpPr/>
          <p:nvPr/>
        </p:nvSpPr>
        <p:spPr>
          <a:xfrm>
            <a:off x="9346406" y="4391263"/>
            <a:ext cx="2949416" cy="710803"/>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需要の増加に柔軟に対応でき、拡張性が向上します。</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2572107"/>
            <a:ext cx="500634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スケールインの影響</a:t>
            </a:r>
            <a:endParaRPr lang="en-US" sz="4374" dirty="0"/>
          </a:p>
        </p:txBody>
      </p:sp>
      <p:sp>
        <p:nvSpPr>
          <p:cNvPr id="5" name="Text 2"/>
          <p:cNvSpPr/>
          <p:nvPr/>
        </p:nvSpPr>
        <p:spPr>
          <a:xfrm>
            <a:off x="2348389" y="3821906"/>
            <a:ext cx="2221944"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コスト削減</a:t>
            </a:r>
            <a:endParaRPr lang="en-US" sz="2187" dirty="0"/>
          </a:p>
        </p:txBody>
      </p:sp>
      <p:sp>
        <p:nvSpPr>
          <p:cNvPr id="6" name="Text 3"/>
          <p:cNvSpPr/>
          <p:nvPr/>
        </p:nvSpPr>
        <p:spPr>
          <a:xfrm>
            <a:off x="2348389" y="4391263"/>
            <a:ext cx="2949416"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無駄なリソースの削減により、コストを効果的に抑えることができます。</a:t>
            </a:r>
            <a:endParaRPr lang="en-US" sz="1750" dirty="0"/>
          </a:p>
        </p:txBody>
      </p:sp>
      <p:sp>
        <p:nvSpPr>
          <p:cNvPr id="7" name="Text 4"/>
          <p:cNvSpPr/>
          <p:nvPr/>
        </p:nvSpPr>
        <p:spPr>
          <a:xfrm>
            <a:off x="5847398" y="3821906"/>
            <a:ext cx="2221944"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リスク</a:t>
            </a:r>
            <a:endParaRPr lang="en-US" sz="2187" dirty="0"/>
          </a:p>
        </p:txBody>
      </p:sp>
      <p:sp>
        <p:nvSpPr>
          <p:cNvPr id="8" name="Text 5"/>
          <p:cNvSpPr/>
          <p:nvPr/>
        </p:nvSpPr>
        <p:spPr>
          <a:xfrm>
            <a:off x="5847398" y="4391263"/>
            <a:ext cx="2949416"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需要に追従できない場合、サービスの停止や遅延が発生する可能性があります。</a:t>
            </a:r>
            <a:endParaRPr lang="en-US" sz="1750" dirty="0"/>
          </a:p>
        </p:txBody>
      </p:sp>
      <p:sp>
        <p:nvSpPr>
          <p:cNvPr id="9" name="Text 6"/>
          <p:cNvSpPr/>
          <p:nvPr/>
        </p:nvSpPr>
        <p:spPr>
          <a:xfrm>
            <a:off x="9346406" y="3821906"/>
            <a:ext cx="2221944" cy="347186"/>
          </a:xfrm>
          <a:prstGeom prst="rect">
            <a:avLst/>
          </a:prstGeom>
          <a:noFill/>
          <a:ln/>
        </p:spPr>
        <p:txBody>
          <a:bodyPr wrap="none" rtlCol="0" anchor="t"/>
          <a:lstStyle/>
          <a:p>
            <a:pPr indent="0" marL="0">
              <a:lnSpc>
                <a:spcPts val="2734"/>
              </a:lnSpc>
              <a:buNone/>
            </a:pPr>
            <a:r>
              <a:rPr lang="en-US" sz="2187" b="1" dirty="0">
                <a:solidFill>
                  <a:srgbClr val="00002E"/>
                </a:solidFill>
                <a:latin typeface="Nunito" pitchFamily="34" charset="0"/>
                <a:ea typeface="Nunito" pitchFamily="34" charset="-122"/>
                <a:cs typeface="Nunito" pitchFamily="34" charset="-120"/>
              </a:rPr>
              <a:t>管理の簡素化</a:t>
            </a:r>
            <a:endParaRPr lang="en-US" sz="2187" dirty="0"/>
          </a:p>
        </p:txBody>
      </p:sp>
      <p:sp>
        <p:nvSpPr>
          <p:cNvPr id="10" name="Text 7"/>
          <p:cNvSpPr/>
          <p:nvPr/>
        </p:nvSpPr>
        <p:spPr>
          <a:xfrm>
            <a:off x="9346406" y="4391263"/>
            <a:ext cx="2949416"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システム全体の管理が簡素化され、効率的なリソース利用が促進されます。</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2647117"/>
            <a:ext cx="556260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スケールアウトの利点</a:t>
            </a:r>
            <a:endParaRPr lang="en-US" sz="4374" dirty="0"/>
          </a:p>
        </p:txBody>
      </p:sp>
      <p:sp>
        <p:nvSpPr>
          <p:cNvPr id="5" name="Shape 2"/>
          <p:cNvSpPr/>
          <p:nvPr/>
        </p:nvSpPr>
        <p:spPr>
          <a:xfrm>
            <a:off x="2348389" y="3959423"/>
            <a:ext cx="499943" cy="499943"/>
          </a:xfrm>
          <a:prstGeom prst="roundRect">
            <a:avLst>
              <a:gd name="adj" fmla="val 80001"/>
            </a:avLst>
          </a:prstGeom>
          <a:solidFill>
            <a:srgbClr val="F3F3FF"/>
          </a:solidFill>
          <a:ln w="27742">
            <a:solidFill>
              <a:srgbClr val="2D4DF2"/>
            </a:solidFill>
            <a:prstDash val="solid"/>
          </a:ln>
        </p:spPr>
      </p:sp>
      <p:sp>
        <p:nvSpPr>
          <p:cNvPr id="6" name="Text 3"/>
          <p:cNvSpPr/>
          <p:nvPr/>
        </p:nvSpPr>
        <p:spPr>
          <a:xfrm>
            <a:off x="2499241" y="4001095"/>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4035743"/>
            <a:ext cx="2221944" cy="347186"/>
          </a:xfrm>
          <a:prstGeom prst="rect">
            <a:avLst/>
          </a:prstGeom>
          <a:noFill/>
          <a:ln/>
        </p:spPr>
        <p:txBody>
          <a:bodyPr wrap="none" rtlCol="0" anchor="t"/>
          <a:lstStyle/>
          <a:p>
            <a:pPr indent="0" marL="0">
              <a:lnSpc>
                <a:spcPts val="2734"/>
              </a:lnSpc>
              <a:buNone/>
            </a:pPr>
            <a:r>
              <a:rPr lang="en-US" sz="2187" b="1" dirty="0">
                <a:solidFill>
                  <a:srgbClr val="2D4DF2"/>
                </a:solidFill>
                <a:latin typeface="Nunito" pitchFamily="34" charset="0"/>
                <a:ea typeface="Nunito" pitchFamily="34" charset="-122"/>
                <a:cs typeface="Nunito" pitchFamily="34" charset="-120"/>
              </a:rPr>
              <a:t>柔軟性</a:t>
            </a:r>
            <a:endParaRPr lang="en-US" sz="2187" dirty="0"/>
          </a:p>
        </p:txBody>
      </p:sp>
      <p:sp>
        <p:nvSpPr>
          <p:cNvPr id="8" name="Text 5"/>
          <p:cNvSpPr/>
          <p:nvPr/>
        </p:nvSpPr>
        <p:spPr>
          <a:xfrm>
            <a:off x="3070503" y="4516160"/>
            <a:ext cx="2440900" cy="710803"/>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需要の急増に素早く対応できます。</a:t>
            </a:r>
            <a:endParaRPr lang="en-US" sz="1750" dirty="0"/>
          </a:p>
        </p:txBody>
      </p:sp>
      <p:sp>
        <p:nvSpPr>
          <p:cNvPr id="9" name="Shape 6"/>
          <p:cNvSpPr/>
          <p:nvPr/>
        </p:nvSpPr>
        <p:spPr>
          <a:xfrm>
            <a:off x="5733574" y="3959423"/>
            <a:ext cx="499943" cy="499943"/>
          </a:xfrm>
          <a:prstGeom prst="roundRect">
            <a:avLst>
              <a:gd name="adj" fmla="val 80001"/>
            </a:avLst>
          </a:prstGeom>
          <a:solidFill>
            <a:srgbClr val="F3F3FF"/>
          </a:solidFill>
          <a:ln w="27742">
            <a:solidFill>
              <a:srgbClr val="015F98"/>
            </a:solidFill>
            <a:prstDash val="solid"/>
          </a:ln>
        </p:spPr>
      </p:sp>
      <p:sp>
        <p:nvSpPr>
          <p:cNvPr id="10" name="Text 7"/>
          <p:cNvSpPr/>
          <p:nvPr/>
        </p:nvSpPr>
        <p:spPr>
          <a:xfrm>
            <a:off x="5884426" y="4001095"/>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6455688" y="4035743"/>
            <a:ext cx="2221944" cy="347186"/>
          </a:xfrm>
          <a:prstGeom prst="rect">
            <a:avLst/>
          </a:prstGeom>
          <a:noFill/>
          <a:ln/>
        </p:spPr>
        <p:txBody>
          <a:bodyPr wrap="none" rtlCol="0" anchor="t"/>
          <a:lstStyle/>
          <a:p>
            <a:pPr indent="0" marL="0">
              <a:lnSpc>
                <a:spcPts val="2734"/>
              </a:lnSpc>
              <a:buNone/>
            </a:pPr>
            <a:r>
              <a:rPr lang="en-US" sz="2187" b="1" dirty="0">
                <a:solidFill>
                  <a:srgbClr val="015F98"/>
                </a:solidFill>
                <a:latin typeface="Nunito" pitchFamily="34" charset="0"/>
                <a:ea typeface="Nunito" pitchFamily="34" charset="-122"/>
                <a:cs typeface="Nunito" pitchFamily="34" charset="-120"/>
              </a:rPr>
              <a:t>高信頼性</a:t>
            </a:r>
            <a:endParaRPr lang="en-US" sz="2187" dirty="0"/>
          </a:p>
        </p:txBody>
      </p:sp>
      <p:sp>
        <p:nvSpPr>
          <p:cNvPr id="12" name="Text 9"/>
          <p:cNvSpPr/>
          <p:nvPr/>
        </p:nvSpPr>
        <p:spPr>
          <a:xfrm>
            <a:off x="6455688" y="4516160"/>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アプリケーションの信頼性が向上し、ユーザー満足度が高まります。</a:t>
            </a:r>
            <a:endParaRPr lang="en-US" sz="1750" dirty="0"/>
          </a:p>
        </p:txBody>
      </p:sp>
      <p:sp>
        <p:nvSpPr>
          <p:cNvPr id="13" name="Shape 10"/>
          <p:cNvSpPr/>
          <p:nvPr/>
        </p:nvSpPr>
        <p:spPr>
          <a:xfrm>
            <a:off x="9118759" y="3959423"/>
            <a:ext cx="499943" cy="499943"/>
          </a:xfrm>
          <a:prstGeom prst="roundRect">
            <a:avLst>
              <a:gd name="adj" fmla="val 80001"/>
            </a:avLst>
          </a:prstGeom>
          <a:solidFill>
            <a:srgbClr val="F3F3FF"/>
          </a:solidFill>
          <a:ln w="27742">
            <a:solidFill>
              <a:srgbClr val="AD1F96"/>
            </a:solidFill>
            <a:prstDash val="solid"/>
          </a:ln>
        </p:spPr>
      </p:sp>
      <p:sp>
        <p:nvSpPr>
          <p:cNvPr id="14" name="Text 11"/>
          <p:cNvSpPr/>
          <p:nvPr/>
        </p:nvSpPr>
        <p:spPr>
          <a:xfrm>
            <a:off x="9269611" y="4001095"/>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9840873" y="4035743"/>
            <a:ext cx="2221944" cy="347186"/>
          </a:xfrm>
          <a:prstGeom prst="rect">
            <a:avLst/>
          </a:prstGeom>
          <a:noFill/>
          <a:ln/>
        </p:spPr>
        <p:txBody>
          <a:bodyPr wrap="none" rtlCol="0" anchor="t"/>
          <a:lstStyle/>
          <a:p>
            <a:pPr indent="0" marL="0">
              <a:lnSpc>
                <a:spcPts val="2734"/>
              </a:lnSpc>
              <a:buNone/>
            </a:pPr>
            <a:r>
              <a:rPr lang="en-US" sz="2187" b="1" dirty="0">
                <a:solidFill>
                  <a:srgbClr val="AD1F96"/>
                </a:solidFill>
                <a:latin typeface="Nunito" pitchFamily="34" charset="0"/>
                <a:ea typeface="Nunito" pitchFamily="34" charset="-122"/>
                <a:cs typeface="Nunito" pitchFamily="34" charset="-120"/>
              </a:rPr>
              <a:t>スムーズな運用</a:t>
            </a:r>
            <a:endParaRPr lang="en-US" sz="2187" dirty="0"/>
          </a:p>
        </p:txBody>
      </p:sp>
      <p:sp>
        <p:nvSpPr>
          <p:cNvPr id="16" name="Text 13"/>
          <p:cNvSpPr/>
          <p:nvPr/>
        </p:nvSpPr>
        <p:spPr>
          <a:xfrm>
            <a:off x="9840873" y="4516160"/>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安定した運用を維持しながら、スケーリングが行えます。</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sp>
        <p:nvSpPr>
          <p:cNvPr id="4" name="Text 1"/>
          <p:cNvSpPr/>
          <p:nvPr/>
        </p:nvSpPr>
        <p:spPr>
          <a:xfrm>
            <a:off x="2348389" y="2647117"/>
            <a:ext cx="500634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スケールインの利点</a:t>
            </a:r>
            <a:endParaRPr lang="en-US" sz="4374" dirty="0"/>
          </a:p>
        </p:txBody>
      </p:sp>
      <p:sp>
        <p:nvSpPr>
          <p:cNvPr id="5" name="Shape 2"/>
          <p:cNvSpPr/>
          <p:nvPr/>
        </p:nvSpPr>
        <p:spPr>
          <a:xfrm>
            <a:off x="2348389" y="3959423"/>
            <a:ext cx="499943" cy="499943"/>
          </a:xfrm>
          <a:prstGeom prst="roundRect">
            <a:avLst>
              <a:gd name="adj" fmla="val 80001"/>
            </a:avLst>
          </a:prstGeom>
          <a:solidFill>
            <a:srgbClr val="F3F3FF"/>
          </a:solidFill>
          <a:ln w="27742">
            <a:solidFill>
              <a:srgbClr val="2D4DF2"/>
            </a:solidFill>
            <a:prstDash val="solid"/>
          </a:ln>
        </p:spPr>
      </p:sp>
      <p:sp>
        <p:nvSpPr>
          <p:cNvPr id="6" name="Text 3"/>
          <p:cNvSpPr/>
          <p:nvPr/>
        </p:nvSpPr>
        <p:spPr>
          <a:xfrm>
            <a:off x="2499241" y="4001095"/>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7" name="Text 4"/>
          <p:cNvSpPr/>
          <p:nvPr/>
        </p:nvSpPr>
        <p:spPr>
          <a:xfrm>
            <a:off x="3070503" y="4035743"/>
            <a:ext cx="2221944" cy="347186"/>
          </a:xfrm>
          <a:prstGeom prst="rect">
            <a:avLst/>
          </a:prstGeom>
          <a:noFill/>
          <a:ln/>
        </p:spPr>
        <p:txBody>
          <a:bodyPr wrap="none" rtlCol="0" anchor="t"/>
          <a:lstStyle/>
          <a:p>
            <a:pPr indent="0" marL="0">
              <a:lnSpc>
                <a:spcPts val="2734"/>
              </a:lnSpc>
              <a:buNone/>
            </a:pPr>
            <a:r>
              <a:rPr lang="en-US" sz="2187" b="1" dirty="0">
                <a:solidFill>
                  <a:srgbClr val="2D4DF2"/>
                </a:solidFill>
                <a:latin typeface="Nunito" pitchFamily="34" charset="0"/>
                <a:ea typeface="Nunito" pitchFamily="34" charset="-122"/>
                <a:cs typeface="Nunito" pitchFamily="34" charset="-120"/>
              </a:rPr>
              <a:t>コスト削減</a:t>
            </a:r>
            <a:endParaRPr lang="en-US" sz="2187" dirty="0"/>
          </a:p>
        </p:txBody>
      </p:sp>
      <p:sp>
        <p:nvSpPr>
          <p:cNvPr id="8" name="Text 5"/>
          <p:cNvSpPr/>
          <p:nvPr/>
        </p:nvSpPr>
        <p:spPr>
          <a:xfrm>
            <a:off x="3070503" y="4516160"/>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無駄なリソース消費を抑え、効率的なコスト管理が可能です。</a:t>
            </a:r>
            <a:endParaRPr lang="en-US" sz="1750" dirty="0"/>
          </a:p>
        </p:txBody>
      </p:sp>
      <p:sp>
        <p:nvSpPr>
          <p:cNvPr id="9" name="Shape 6"/>
          <p:cNvSpPr/>
          <p:nvPr/>
        </p:nvSpPr>
        <p:spPr>
          <a:xfrm>
            <a:off x="5733574" y="3959423"/>
            <a:ext cx="499943" cy="499943"/>
          </a:xfrm>
          <a:prstGeom prst="roundRect">
            <a:avLst>
              <a:gd name="adj" fmla="val 80001"/>
            </a:avLst>
          </a:prstGeom>
          <a:solidFill>
            <a:srgbClr val="F3F3FF"/>
          </a:solidFill>
          <a:ln w="27742">
            <a:solidFill>
              <a:srgbClr val="015F98"/>
            </a:solidFill>
            <a:prstDash val="solid"/>
          </a:ln>
        </p:spPr>
      </p:sp>
      <p:sp>
        <p:nvSpPr>
          <p:cNvPr id="10" name="Text 7"/>
          <p:cNvSpPr/>
          <p:nvPr/>
        </p:nvSpPr>
        <p:spPr>
          <a:xfrm>
            <a:off x="5884426" y="4001095"/>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1" name="Text 8"/>
          <p:cNvSpPr/>
          <p:nvPr/>
        </p:nvSpPr>
        <p:spPr>
          <a:xfrm>
            <a:off x="6455688" y="4035743"/>
            <a:ext cx="2221944" cy="347186"/>
          </a:xfrm>
          <a:prstGeom prst="rect">
            <a:avLst/>
          </a:prstGeom>
          <a:noFill/>
          <a:ln/>
        </p:spPr>
        <p:txBody>
          <a:bodyPr wrap="none" rtlCol="0" anchor="t"/>
          <a:lstStyle/>
          <a:p>
            <a:pPr indent="0" marL="0">
              <a:lnSpc>
                <a:spcPts val="2734"/>
              </a:lnSpc>
              <a:buNone/>
            </a:pPr>
            <a:r>
              <a:rPr lang="en-US" sz="2187" b="1" dirty="0">
                <a:solidFill>
                  <a:srgbClr val="015F98"/>
                </a:solidFill>
                <a:latin typeface="Nunito" pitchFamily="34" charset="0"/>
                <a:ea typeface="Nunito" pitchFamily="34" charset="-122"/>
                <a:cs typeface="Nunito" pitchFamily="34" charset="-120"/>
              </a:rPr>
              <a:t>環境負荷の軽減</a:t>
            </a:r>
            <a:endParaRPr lang="en-US" sz="2187" dirty="0"/>
          </a:p>
        </p:txBody>
      </p:sp>
      <p:sp>
        <p:nvSpPr>
          <p:cNvPr id="12" name="Text 9"/>
          <p:cNvSpPr/>
          <p:nvPr/>
        </p:nvSpPr>
        <p:spPr>
          <a:xfrm>
            <a:off x="6455688" y="4516160"/>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エコフレンドリーな運用を実現し、環境への負荷を軽減します。</a:t>
            </a:r>
            <a:endParaRPr lang="en-US" sz="1750" dirty="0"/>
          </a:p>
        </p:txBody>
      </p:sp>
      <p:sp>
        <p:nvSpPr>
          <p:cNvPr id="13" name="Shape 10"/>
          <p:cNvSpPr/>
          <p:nvPr/>
        </p:nvSpPr>
        <p:spPr>
          <a:xfrm>
            <a:off x="9118759" y="3959423"/>
            <a:ext cx="499943" cy="499943"/>
          </a:xfrm>
          <a:prstGeom prst="roundRect">
            <a:avLst>
              <a:gd name="adj" fmla="val 80001"/>
            </a:avLst>
          </a:prstGeom>
          <a:solidFill>
            <a:srgbClr val="F3F3FF"/>
          </a:solidFill>
          <a:ln w="27742">
            <a:solidFill>
              <a:srgbClr val="AD1F96"/>
            </a:solidFill>
            <a:prstDash val="solid"/>
          </a:ln>
        </p:spPr>
      </p:sp>
      <p:sp>
        <p:nvSpPr>
          <p:cNvPr id="14" name="Text 11"/>
          <p:cNvSpPr/>
          <p:nvPr/>
        </p:nvSpPr>
        <p:spPr>
          <a:xfrm>
            <a:off x="9269611" y="4001095"/>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15" name="Text 12"/>
          <p:cNvSpPr/>
          <p:nvPr/>
        </p:nvSpPr>
        <p:spPr>
          <a:xfrm>
            <a:off x="9840873" y="4035743"/>
            <a:ext cx="2221944" cy="347186"/>
          </a:xfrm>
          <a:prstGeom prst="rect">
            <a:avLst/>
          </a:prstGeom>
          <a:noFill/>
          <a:ln/>
        </p:spPr>
        <p:txBody>
          <a:bodyPr wrap="none" rtlCol="0" anchor="t"/>
          <a:lstStyle/>
          <a:p>
            <a:pPr indent="0" marL="0">
              <a:lnSpc>
                <a:spcPts val="2734"/>
              </a:lnSpc>
              <a:buNone/>
            </a:pPr>
            <a:r>
              <a:rPr lang="en-US" sz="2187" b="1" dirty="0">
                <a:solidFill>
                  <a:srgbClr val="AD1F96"/>
                </a:solidFill>
                <a:latin typeface="Nunito" pitchFamily="34" charset="0"/>
                <a:ea typeface="Nunito" pitchFamily="34" charset="-122"/>
                <a:cs typeface="Nunito" pitchFamily="34" charset="-120"/>
              </a:rPr>
              <a:t>運用効率</a:t>
            </a:r>
            <a:endParaRPr lang="en-US" sz="2187" dirty="0"/>
          </a:p>
        </p:txBody>
      </p:sp>
      <p:sp>
        <p:nvSpPr>
          <p:cNvPr id="16" name="Text 13"/>
          <p:cNvSpPr/>
          <p:nvPr/>
        </p:nvSpPr>
        <p:spPr>
          <a:xfrm>
            <a:off x="9840873" y="4516160"/>
            <a:ext cx="2440900" cy="710803"/>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管理の簡素化により、運用効率が向上します。</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0" y="0"/>
            <a:ext cx="3657600" cy="8229600"/>
          </a:xfrm>
          <a:prstGeom prst="rect">
            <a:avLst/>
          </a:prstGeom>
        </p:spPr>
      </p:pic>
      <p:sp>
        <p:nvSpPr>
          <p:cNvPr id="5" name="Shape 1"/>
          <p:cNvSpPr/>
          <p:nvPr/>
        </p:nvSpPr>
        <p:spPr>
          <a:xfrm>
            <a:off x="0" y="0"/>
            <a:ext cx="3657600" cy="8229600"/>
          </a:xfrm>
          <a:prstGeom prst="rect">
            <a:avLst/>
          </a:prstGeom>
          <a:solidFill>
            <a:srgbClr val="E5E0DF"/>
          </a:solidFill>
          <a:ln/>
        </p:spPr>
      </p:sp>
      <p:sp>
        <p:nvSpPr>
          <p:cNvPr id="6" name="Shape 2"/>
          <p:cNvSpPr/>
          <p:nvPr/>
        </p:nvSpPr>
        <p:spPr>
          <a:xfrm>
            <a:off x="1591952" y="3877952"/>
            <a:ext cx="473697" cy="473697"/>
          </a:xfrm>
          <a:prstGeom prst="roundRect">
            <a:avLst>
              <a:gd name="adj" fmla="val 193032858"/>
            </a:avLst>
          </a:prstGeom>
          <a:noFill/>
          <a:ln w="22860">
            <a:solidFill>
              <a:srgbClr val="CAC5C4"/>
            </a:solidFill>
            <a:prstDash val="solid"/>
          </a:ln>
        </p:spPr>
      </p:sp>
      <p:sp>
        <p:nvSpPr>
          <p:cNvPr id="7" name="Text 3"/>
          <p:cNvSpPr/>
          <p:nvPr/>
        </p:nvSpPr>
        <p:spPr>
          <a:xfrm>
            <a:off x="1593272" y="4135901"/>
            <a:ext cx="10706" cy="10706"/>
          </a:xfrm>
          <a:prstGeom prst="rect">
            <a:avLst/>
          </a:prstGeom>
          <a:noFill/>
          <a:ln/>
        </p:spPr>
        <p:txBody>
          <a:bodyPr wrap="none" rtlCol="0" anchor="t"/>
          <a:lstStyle/>
          <a:p>
            <a:pPr indent="0" marL="0">
              <a:lnSpc>
                <a:spcPts val="2799"/>
              </a:lnSpc>
              <a:buNone/>
            </a:pPr>
            <a:r>
              <a:rPr lang="en-US" sz="1750" dirty="0">
                <a:solidFill>
                  <a:srgbClr val="CAC5C4"/>
                </a:solidFill>
                <a:latin typeface="Inter, sans-serif" pitchFamily="34" charset="0"/>
                <a:ea typeface="Inter, sans-serif" pitchFamily="34" charset="-122"/>
                <a:cs typeface="Inter, sans-serif" pitchFamily="34" charset="-120"/>
              </a:rPr>
              <a:t>Loading...</a:t>
            </a:r>
            <a:endParaRPr lang="en-US" sz="1750" dirty="0"/>
          </a:p>
        </p:txBody>
      </p:sp>
      <p:pic>
        <p:nvPicPr>
          <p:cNvPr id="8" name="Image 2" descr="preencoded.png">    </p:cNvPr>
          <p:cNvPicPr>
            <a:picLocks noChangeAspect="1"/>
          </p:cNvPicPr>
          <p:nvPr/>
        </p:nvPicPr>
        <p:blipFill>
          <a:blip r:embed="rId3"/>
          <a:stretch>
            <a:fillRect/>
          </a:stretch>
        </p:blipFill>
        <p:spPr>
          <a:xfrm>
            <a:off x="1735260" y="4032925"/>
            <a:ext cx="186648" cy="151654"/>
          </a:xfrm>
          <a:prstGeom prst="rect">
            <a:avLst/>
          </a:prstGeom>
        </p:spPr>
      </p:pic>
      <p:sp>
        <p:nvSpPr>
          <p:cNvPr id="9" name="Text 4"/>
          <p:cNvSpPr/>
          <p:nvPr/>
        </p:nvSpPr>
        <p:spPr>
          <a:xfrm>
            <a:off x="4490799" y="2048708"/>
            <a:ext cx="556260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スケールアウトの課題</a:t>
            </a:r>
            <a:endParaRPr lang="en-US" sz="4374" dirty="0"/>
          </a:p>
        </p:txBody>
      </p:sp>
      <p:sp>
        <p:nvSpPr>
          <p:cNvPr id="10" name="Shape 5"/>
          <p:cNvSpPr/>
          <p:nvPr/>
        </p:nvSpPr>
        <p:spPr>
          <a:xfrm>
            <a:off x="4490799" y="3249930"/>
            <a:ext cx="499943" cy="499943"/>
          </a:xfrm>
          <a:prstGeom prst="roundRect">
            <a:avLst>
              <a:gd name="adj" fmla="val 80001"/>
            </a:avLst>
          </a:prstGeom>
          <a:solidFill>
            <a:srgbClr val="F3F3FF"/>
          </a:solidFill>
          <a:ln w="27742">
            <a:solidFill>
              <a:srgbClr val="2D4DF2"/>
            </a:solidFill>
            <a:prstDash val="solid"/>
          </a:ln>
        </p:spPr>
      </p:sp>
      <p:sp>
        <p:nvSpPr>
          <p:cNvPr id="11" name="Text 6"/>
          <p:cNvSpPr/>
          <p:nvPr/>
        </p:nvSpPr>
        <p:spPr>
          <a:xfrm>
            <a:off x="4641652" y="3291602"/>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12" name="Text 7"/>
          <p:cNvSpPr/>
          <p:nvPr/>
        </p:nvSpPr>
        <p:spPr>
          <a:xfrm>
            <a:off x="5212913" y="3326249"/>
            <a:ext cx="2221944" cy="347186"/>
          </a:xfrm>
          <a:prstGeom prst="rect">
            <a:avLst/>
          </a:prstGeom>
          <a:noFill/>
          <a:ln/>
        </p:spPr>
        <p:txBody>
          <a:bodyPr wrap="none" rtlCol="0" anchor="t"/>
          <a:lstStyle/>
          <a:p>
            <a:pPr indent="0" marL="0">
              <a:lnSpc>
                <a:spcPts val="2734"/>
              </a:lnSpc>
              <a:buNone/>
            </a:pPr>
            <a:r>
              <a:rPr lang="en-US" sz="2187" b="1" dirty="0">
                <a:solidFill>
                  <a:srgbClr val="2D4DF2"/>
                </a:solidFill>
                <a:latin typeface="Nunito" pitchFamily="34" charset="0"/>
                <a:ea typeface="Nunito" pitchFamily="34" charset="-122"/>
                <a:cs typeface="Nunito" pitchFamily="34" charset="-120"/>
              </a:rPr>
              <a:t>コスト</a:t>
            </a:r>
            <a:endParaRPr lang="en-US" sz="2187" dirty="0"/>
          </a:p>
        </p:txBody>
      </p:sp>
      <p:sp>
        <p:nvSpPr>
          <p:cNvPr id="13" name="Text 8"/>
          <p:cNvSpPr/>
          <p:nvPr/>
        </p:nvSpPr>
        <p:spPr>
          <a:xfrm>
            <a:off x="5212913" y="3806666"/>
            <a:ext cx="3820001"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需要に応じてリソースを動的に拡張するため、コストが増加する可能性があります。</a:t>
            </a:r>
            <a:endParaRPr lang="en-US" sz="1750" dirty="0"/>
          </a:p>
        </p:txBody>
      </p:sp>
      <p:sp>
        <p:nvSpPr>
          <p:cNvPr id="14" name="Shape 9"/>
          <p:cNvSpPr/>
          <p:nvPr/>
        </p:nvSpPr>
        <p:spPr>
          <a:xfrm>
            <a:off x="9255085" y="3249930"/>
            <a:ext cx="499943" cy="499943"/>
          </a:xfrm>
          <a:prstGeom prst="roundRect">
            <a:avLst>
              <a:gd name="adj" fmla="val 80001"/>
            </a:avLst>
          </a:prstGeom>
          <a:solidFill>
            <a:srgbClr val="F3F3FF"/>
          </a:solidFill>
          <a:ln w="27742">
            <a:solidFill>
              <a:srgbClr val="015F98"/>
            </a:solidFill>
            <a:prstDash val="solid"/>
          </a:ln>
        </p:spPr>
      </p:sp>
      <p:sp>
        <p:nvSpPr>
          <p:cNvPr id="15" name="Text 10"/>
          <p:cNvSpPr/>
          <p:nvPr/>
        </p:nvSpPr>
        <p:spPr>
          <a:xfrm>
            <a:off x="9405937" y="3291602"/>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6" name="Text 11"/>
          <p:cNvSpPr/>
          <p:nvPr/>
        </p:nvSpPr>
        <p:spPr>
          <a:xfrm>
            <a:off x="9977199" y="3326249"/>
            <a:ext cx="2221944" cy="347186"/>
          </a:xfrm>
          <a:prstGeom prst="rect">
            <a:avLst/>
          </a:prstGeom>
          <a:noFill/>
          <a:ln/>
        </p:spPr>
        <p:txBody>
          <a:bodyPr wrap="none" rtlCol="0" anchor="t"/>
          <a:lstStyle/>
          <a:p>
            <a:pPr indent="0" marL="0">
              <a:lnSpc>
                <a:spcPts val="2734"/>
              </a:lnSpc>
              <a:buNone/>
            </a:pPr>
            <a:r>
              <a:rPr lang="en-US" sz="2187" b="1" dirty="0">
                <a:solidFill>
                  <a:srgbClr val="015F98"/>
                </a:solidFill>
                <a:latin typeface="Nunito" pitchFamily="34" charset="0"/>
                <a:ea typeface="Nunito" pitchFamily="34" charset="-122"/>
                <a:cs typeface="Nunito" pitchFamily="34" charset="-120"/>
              </a:rPr>
              <a:t>運用負荷</a:t>
            </a:r>
            <a:endParaRPr lang="en-US" sz="2187" dirty="0"/>
          </a:p>
        </p:txBody>
      </p:sp>
      <p:sp>
        <p:nvSpPr>
          <p:cNvPr id="17" name="Text 12"/>
          <p:cNvSpPr/>
          <p:nvPr/>
        </p:nvSpPr>
        <p:spPr>
          <a:xfrm>
            <a:off x="9977199" y="3806666"/>
            <a:ext cx="3820001"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大規模なシステムの運用に伴う管理コストやリスクが増加する可能性があります。</a:t>
            </a:r>
            <a:endParaRPr lang="en-US" sz="1750" dirty="0"/>
          </a:p>
        </p:txBody>
      </p:sp>
      <p:sp>
        <p:nvSpPr>
          <p:cNvPr id="18" name="Shape 13"/>
          <p:cNvSpPr/>
          <p:nvPr/>
        </p:nvSpPr>
        <p:spPr>
          <a:xfrm>
            <a:off x="4490799" y="5268635"/>
            <a:ext cx="499943" cy="499943"/>
          </a:xfrm>
          <a:prstGeom prst="roundRect">
            <a:avLst>
              <a:gd name="adj" fmla="val 80001"/>
            </a:avLst>
          </a:prstGeom>
          <a:solidFill>
            <a:srgbClr val="F3F3FF"/>
          </a:solidFill>
          <a:ln w="27742">
            <a:solidFill>
              <a:srgbClr val="AD1F96"/>
            </a:solidFill>
            <a:prstDash val="solid"/>
          </a:ln>
        </p:spPr>
      </p:sp>
      <p:sp>
        <p:nvSpPr>
          <p:cNvPr id="19" name="Text 14"/>
          <p:cNvSpPr/>
          <p:nvPr/>
        </p:nvSpPr>
        <p:spPr>
          <a:xfrm>
            <a:off x="4641652" y="5310307"/>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20" name="Text 15"/>
          <p:cNvSpPr/>
          <p:nvPr/>
        </p:nvSpPr>
        <p:spPr>
          <a:xfrm>
            <a:off x="5212913" y="5344954"/>
            <a:ext cx="2221944" cy="347186"/>
          </a:xfrm>
          <a:prstGeom prst="rect">
            <a:avLst/>
          </a:prstGeom>
          <a:noFill/>
          <a:ln/>
        </p:spPr>
        <p:txBody>
          <a:bodyPr wrap="none" rtlCol="0" anchor="t"/>
          <a:lstStyle/>
          <a:p>
            <a:pPr indent="0" marL="0">
              <a:lnSpc>
                <a:spcPts val="2734"/>
              </a:lnSpc>
              <a:buNone/>
            </a:pPr>
            <a:r>
              <a:rPr lang="en-US" sz="2187" b="1" dirty="0">
                <a:solidFill>
                  <a:srgbClr val="AD1F96"/>
                </a:solidFill>
                <a:latin typeface="Nunito" pitchFamily="34" charset="0"/>
                <a:ea typeface="Nunito" pitchFamily="34" charset="-122"/>
                <a:cs typeface="Nunito" pitchFamily="34" charset="-120"/>
              </a:rPr>
              <a:t>遅延</a:t>
            </a:r>
            <a:endParaRPr lang="en-US" sz="2187" dirty="0"/>
          </a:p>
        </p:txBody>
      </p:sp>
      <p:sp>
        <p:nvSpPr>
          <p:cNvPr id="21" name="Text 16"/>
          <p:cNvSpPr/>
          <p:nvPr/>
        </p:nvSpPr>
        <p:spPr>
          <a:xfrm>
            <a:off x="5212913" y="5825371"/>
            <a:ext cx="8584287" cy="355402"/>
          </a:xfrm>
          <a:prstGeom prst="rect">
            <a:avLst/>
          </a:prstGeom>
          <a:noFill/>
          <a:ln/>
        </p:spPr>
        <p:txBody>
          <a:bodyPr wrap="non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スケーリング処理による一時的な遅延が発生する可能性があります。</a:t>
            </a:r>
            <a:endParaRPr lang="en-US" sz="1750" dirty="0"/>
          </a:p>
        </p:txBody>
      </p:sp>
      <p:pic>
        <p:nvPicPr>
          <p:cNvPr id="2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3F3FF">
              <a:alpha val="75000"/>
            </a:srgbClr>
          </a:solidFill>
          <a:ln w="55483">
            <a:solidFill>
              <a:srgbClr val="DFDFEB"/>
            </a:solidFill>
            <a:prstDash val="solid"/>
          </a:ln>
        </p:spPr>
      </p:sp>
      <p:pic>
        <p:nvPicPr>
          <p:cNvPr id="4" name="Image 1" descr="preencoded.png">    </p:cNvPr>
          <p:cNvPicPr>
            <a:picLocks noChangeAspect="1"/>
          </p:cNvPicPr>
          <p:nvPr/>
        </p:nvPicPr>
        <p:blipFill>
          <a:blip r:embed="rId2"/>
          <a:stretch>
            <a:fillRect/>
          </a:stretch>
        </p:blipFill>
        <p:spPr>
          <a:xfrm>
            <a:off x="0" y="0"/>
            <a:ext cx="14630400" cy="2777490"/>
          </a:xfrm>
          <a:prstGeom prst="rect">
            <a:avLst/>
          </a:prstGeom>
        </p:spPr>
      </p:pic>
      <p:sp>
        <p:nvSpPr>
          <p:cNvPr id="5" name="Shape 1"/>
          <p:cNvSpPr/>
          <p:nvPr/>
        </p:nvSpPr>
        <p:spPr>
          <a:xfrm>
            <a:off x="0" y="0"/>
            <a:ext cx="14630400" cy="2777490"/>
          </a:xfrm>
          <a:prstGeom prst="rect">
            <a:avLst/>
          </a:prstGeom>
          <a:solidFill>
            <a:srgbClr val="E5E0DF"/>
          </a:solidFill>
          <a:ln/>
        </p:spPr>
      </p:sp>
      <p:sp>
        <p:nvSpPr>
          <p:cNvPr id="6" name="Shape 2"/>
          <p:cNvSpPr/>
          <p:nvPr/>
        </p:nvSpPr>
        <p:spPr>
          <a:xfrm>
            <a:off x="7065270" y="1138814"/>
            <a:ext cx="499861" cy="499861"/>
          </a:xfrm>
          <a:prstGeom prst="roundRect">
            <a:avLst>
              <a:gd name="adj" fmla="val 182929025"/>
            </a:avLst>
          </a:prstGeom>
          <a:noFill/>
          <a:ln w="22860">
            <a:solidFill>
              <a:srgbClr val="CAC5C4"/>
            </a:solidFill>
            <a:prstDash val="solid"/>
          </a:ln>
        </p:spPr>
      </p:sp>
      <p:sp>
        <p:nvSpPr>
          <p:cNvPr id="7" name="Text 3"/>
          <p:cNvSpPr/>
          <p:nvPr/>
        </p:nvSpPr>
        <p:spPr>
          <a:xfrm>
            <a:off x="7201816" y="1179337"/>
            <a:ext cx="9518" cy="9518"/>
          </a:xfrm>
          <a:prstGeom prst="rect">
            <a:avLst/>
          </a:prstGeom>
          <a:noFill/>
          <a:ln/>
        </p:spPr>
        <p:txBody>
          <a:bodyPr wrap="none" rtlCol="0" anchor="t"/>
          <a:lstStyle/>
          <a:p>
            <a:pPr indent="0" marL="0">
              <a:lnSpc>
                <a:spcPts val="2799"/>
              </a:lnSpc>
              <a:buNone/>
            </a:pPr>
            <a:r>
              <a:rPr lang="en-US" sz="1750" dirty="0">
                <a:solidFill>
                  <a:srgbClr val="CAC5C4"/>
                </a:solidFill>
                <a:latin typeface="Inter, sans-serif" pitchFamily="34" charset="0"/>
                <a:ea typeface="Inter, sans-serif" pitchFamily="34" charset="-122"/>
                <a:cs typeface="Inter, sans-serif" pitchFamily="34" charset="-120"/>
              </a:rPr>
              <a:t>Loading...</a:t>
            </a:r>
            <a:endParaRPr lang="en-US" sz="1750" dirty="0"/>
          </a:p>
        </p:txBody>
      </p:sp>
      <p:pic>
        <p:nvPicPr>
          <p:cNvPr id="8" name="Image 2" descr="preencoded.png">    </p:cNvPr>
          <p:cNvPicPr>
            <a:picLocks noChangeAspect="1"/>
          </p:cNvPicPr>
          <p:nvPr/>
        </p:nvPicPr>
        <p:blipFill>
          <a:blip r:embed="rId3"/>
          <a:stretch>
            <a:fillRect/>
          </a:stretch>
        </p:blipFill>
        <p:spPr>
          <a:xfrm>
            <a:off x="7210788" y="1296066"/>
            <a:ext cx="209625" cy="172024"/>
          </a:xfrm>
          <a:prstGeom prst="rect">
            <a:avLst/>
          </a:prstGeom>
        </p:spPr>
      </p:pic>
      <p:sp>
        <p:nvSpPr>
          <p:cNvPr id="9" name="Text 4"/>
          <p:cNvSpPr/>
          <p:nvPr/>
        </p:nvSpPr>
        <p:spPr>
          <a:xfrm>
            <a:off x="2348389" y="3913703"/>
            <a:ext cx="5006340" cy="694373"/>
          </a:xfrm>
          <a:prstGeom prst="rect">
            <a:avLst/>
          </a:prstGeom>
          <a:noFill/>
          <a:ln/>
        </p:spPr>
        <p:txBody>
          <a:bodyPr wrap="none" rtlCol="0" anchor="t"/>
          <a:lstStyle/>
          <a:p>
            <a:pPr indent="0" marL="0">
              <a:lnSpc>
                <a:spcPts val="5468"/>
              </a:lnSpc>
              <a:buNone/>
            </a:pPr>
            <a:r>
              <a:rPr lang="en-US" sz="4374" b="1" dirty="0">
                <a:solidFill>
                  <a:srgbClr val="00002E"/>
                </a:solidFill>
                <a:latin typeface="Nunito" pitchFamily="34" charset="0"/>
                <a:ea typeface="Nunito" pitchFamily="34" charset="-122"/>
                <a:cs typeface="Nunito" pitchFamily="34" charset="-120"/>
              </a:rPr>
              <a:t>スケールインの課題</a:t>
            </a:r>
            <a:endParaRPr lang="en-US" sz="4374" dirty="0"/>
          </a:p>
        </p:txBody>
      </p:sp>
      <p:sp>
        <p:nvSpPr>
          <p:cNvPr id="10" name="Shape 5"/>
          <p:cNvSpPr/>
          <p:nvPr/>
        </p:nvSpPr>
        <p:spPr>
          <a:xfrm>
            <a:off x="2348389" y="5114925"/>
            <a:ext cx="499943" cy="499943"/>
          </a:xfrm>
          <a:prstGeom prst="roundRect">
            <a:avLst>
              <a:gd name="adj" fmla="val 80001"/>
            </a:avLst>
          </a:prstGeom>
          <a:solidFill>
            <a:srgbClr val="F3F3FF"/>
          </a:solidFill>
          <a:ln w="27742">
            <a:solidFill>
              <a:srgbClr val="2D4DF2"/>
            </a:solidFill>
            <a:prstDash val="solid"/>
          </a:ln>
        </p:spPr>
      </p:sp>
      <p:sp>
        <p:nvSpPr>
          <p:cNvPr id="11" name="Text 6"/>
          <p:cNvSpPr/>
          <p:nvPr/>
        </p:nvSpPr>
        <p:spPr>
          <a:xfrm>
            <a:off x="2499241" y="5156597"/>
            <a:ext cx="198120" cy="416481"/>
          </a:xfrm>
          <a:prstGeom prst="rect">
            <a:avLst/>
          </a:prstGeom>
          <a:noFill/>
          <a:ln/>
        </p:spPr>
        <p:txBody>
          <a:bodyPr wrap="none" rtlCol="0" anchor="t"/>
          <a:lstStyle/>
          <a:p>
            <a:pPr algn="ctr" indent="0" marL="0">
              <a:lnSpc>
                <a:spcPts val="3281"/>
              </a:lnSpc>
              <a:buNone/>
            </a:pPr>
            <a:r>
              <a:rPr lang="en-US" sz="2624" b="1" dirty="0">
                <a:solidFill>
                  <a:srgbClr val="2D4DF2"/>
                </a:solidFill>
                <a:latin typeface="Nunito" pitchFamily="34" charset="0"/>
                <a:ea typeface="Nunito" pitchFamily="34" charset="-122"/>
                <a:cs typeface="Nunito" pitchFamily="34" charset="-120"/>
              </a:rPr>
              <a:t>1</a:t>
            </a:r>
            <a:endParaRPr lang="en-US" sz="2624" dirty="0"/>
          </a:p>
        </p:txBody>
      </p:sp>
      <p:sp>
        <p:nvSpPr>
          <p:cNvPr id="12" name="Text 7"/>
          <p:cNvSpPr/>
          <p:nvPr/>
        </p:nvSpPr>
        <p:spPr>
          <a:xfrm>
            <a:off x="3070503" y="5191244"/>
            <a:ext cx="2221944" cy="347186"/>
          </a:xfrm>
          <a:prstGeom prst="rect">
            <a:avLst/>
          </a:prstGeom>
          <a:noFill/>
          <a:ln/>
        </p:spPr>
        <p:txBody>
          <a:bodyPr wrap="none" rtlCol="0" anchor="t"/>
          <a:lstStyle/>
          <a:p>
            <a:pPr indent="0" marL="0">
              <a:lnSpc>
                <a:spcPts val="2734"/>
              </a:lnSpc>
              <a:buNone/>
            </a:pPr>
            <a:r>
              <a:rPr lang="en-US" sz="2187" b="1" dirty="0">
                <a:solidFill>
                  <a:srgbClr val="2D4DF2"/>
                </a:solidFill>
                <a:latin typeface="Nunito" pitchFamily="34" charset="0"/>
                <a:ea typeface="Nunito" pitchFamily="34" charset="-122"/>
                <a:cs typeface="Nunito" pitchFamily="34" charset="-120"/>
              </a:rPr>
              <a:t>リスク管理</a:t>
            </a:r>
            <a:endParaRPr lang="en-US" sz="2187" dirty="0"/>
          </a:p>
        </p:txBody>
      </p:sp>
      <p:sp>
        <p:nvSpPr>
          <p:cNvPr id="13" name="Text 8"/>
          <p:cNvSpPr/>
          <p:nvPr/>
        </p:nvSpPr>
        <p:spPr>
          <a:xfrm>
            <a:off x="3070503" y="5671661"/>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需要に追従できず、ビジネスに影響を与えるリスクが存在します。</a:t>
            </a:r>
            <a:endParaRPr lang="en-US" sz="1750" dirty="0"/>
          </a:p>
        </p:txBody>
      </p:sp>
      <p:sp>
        <p:nvSpPr>
          <p:cNvPr id="14" name="Shape 9"/>
          <p:cNvSpPr/>
          <p:nvPr/>
        </p:nvSpPr>
        <p:spPr>
          <a:xfrm>
            <a:off x="5733574" y="5114925"/>
            <a:ext cx="499943" cy="499943"/>
          </a:xfrm>
          <a:prstGeom prst="roundRect">
            <a:avLst>
              <a:gd name="adj" fmla="val 80001"/>
            </a:avLst>
          </a:prstGeom>
          <a:solidFill>
            <a:srgbClr val="F3F3FF"/>
          </a:solidFill>
          <a:ln w="27742">
            <a:solidFill>
              <a:srgbClr val="015F98"/>
            </a:solidFill>
            <a:prstDash val="solid"/>
          </a:ln>
        </p:spPr>
      </p:sp>
      <p:sp>
        <p:nvSpPr>
          <p:cNvPr id="15" name="Text 10"/>
          <p:cNvSpPr/>
          <p:nvPr/>
        </p:nvSpPr>
        <p:spPr>
          <a:xfrm>
            <a:off x="5884426" y="5156597"/>
            <a:ext cx="198120" cy="416481"/>
          </a:xfrm>
          <a:prstGeom prst="rect">
            <a:avLst/>
          </a:prstGeom>
          <a:noFill/>
          <a:ln/>
        </p:spPr>
        <p:txBody>
          <a:bodyPr wrap="none" rtlCol="0" anchor="t"/>
          <a:lstStyle/>
          <a:p>
            <a:pPr algn="ctr" indent="0" marL="0">
              <a:lnSpc>
                <a:spcPts val="3281"/>
              </a:lnSpc>
              <a:buNone/>
            </a:pPr>
            <a:r>
              <a:rPr lang="en-US" sz="2624" b="1" dirty="0">
                <a:solidFill>
                  <a:srgbClr val="015F98"/>
                </a:solidFill>
                <a:latin typeface="Nunito" pitchFamily="34" charset="0"/>
                <a:ea typeface="Nunito" pitchFamily="34" charset="-122"/>
                <a:cs typeface="Nunito" pitchFamily="34" charset="-120"/>
              </a:rPr>
              <a:t>2</a:t>
            </a:r>
            <a:endParaRPr lang="en-US" sz="2624" dirty="0"/>
          </a:p>
        </p:txBody>
      </p:sp>
      <p:sp>
        <p:nvSpPr>
          <p:cNvPr id="16" name="Text 11"/>
          <p:cNvSpPr/>
          <p:nvPr/>
        </p:nvSpPr>
        <p:spPr>
          <a:xfrm>
            <a:off x="6455688" y="5191244"/>
            <a:ext cx="2221944" cy="347186"/>
          </a:xfrm>
          <a:prstGeom prst="rect">
            <a:avLst/>
          </a:prstGeom>
          <a:noFill/>
          <a:ln/>
        </p:spPr>
        <p:txBody>
          <a:bodyPr wrap="none" rtlCol="0" anchor="t"/>
          <a:lstStyle/>
          <a:p>
            <a:pPr indent="0" marL="0">
              <a:lnSpc>
                <a:spcPts val="2734"/>
              </a:lnSpc>
              <a:buNone/>
            </a:pPr>
            <a:r>
              <a:rPr lang="en-US" sz="2187" b="1" dirty="0">
                <a:solidFill>
                  <a:srgbClr val="015F98"/>
                </a:solidFill>
                <a:latin typeface="Nunito" pitchFamily="34" charset="0"/>
                <a:ea typeface="Nunito" pitchFamily="34" charset="-122"/>
                <a:cs typeface="Nunito" pitchFamily="34" charset="-120"/>
              </a:rPr>
              <a:t>オーバーロード</a:t>
            </a:r>
            <a:endParaRPr lang="en-US" sz="2187" dirty="0"/>
          </a:p>
        </p:txBody>
      </p:sp>
      <p:sp>
        <p:nvSpPr>
          <p:cNvPr id="17" name="Text 12"/>
          <p:cNvSpPr/>
          <p:nvPr/>
        </p:nvSpPr>
        <p:spPr>
          <a:xfrm>
            <a:off x="6455688" y="5671661"/>
            <a:ext cx="2440900" cy="1421606"/>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需要増加時の対応不足によるサービスのオーバーロードが発生する可能性があります。</a:t>
            </a:r>
            <a:endParaRPr lang="en-US" sz="1750" dirty="0"/>
          </a:p>
        </p:txBody>
      </p:sp>
      <p:sp>
        <p:nvSpPr>
          <p:cNvPr id="18" name="Shape 13"/>
          <p:cNvSpPr/>
          <p:nvPr/>
        </p:nvSpPr>
        <p:spPr>
          <a:xfrm>
            <a:off x="9118759" y="5114925"/>
            <a:ext cx="499943" cy="499943"/>
          </a:xfrm>
          <a:prstGeom prst="roundRect">
            <a:avLst>
              <a:gd name="adj" fmla="val 80001"/>
            </a:avLst>
          </a:prstGeom>
          <a:solidFill>
            <a:srgbClr val="F3F3FF"/>
          </a:solidFill>
          <a:ln w="27742">
            <a:solidFill>
              <a:srgbClr val="AD1F96"/>
            </a:solidFill>
            <a:prstDash val="solid"/>
          </a:ln>
        </p:spPr>
      </p:sp>
      <p:sp>
        <p:nvSpPr>
          <p:cNvPr id="19" name="Text 14"/>
          <p:cNvSpPr/>
          <p:nvPr/>
        </p:nvSpPr>
        <p:spPr>
          <a:xfrm>
            <a:off x="9269611" y="5156597"/>
            <a:ext cx="198120" cy="416481"/>
          </a:xfrm>
          <a:prstGeom prst="rect">
            <a:avLst/>
          </a:prstGeom>
          <a:noFill/>
          <a:ln/>
        </p:spPr>
        <p:txBody>
          <a:bodyPr wrap="none" rtlCol="0" anchor="t"/>
          <a:lstStyle/>
          <a:p>
            <a:pPr algn="ctr" indent="0" marL="0">
              <a:lnSpc>
                <a:spcPts val="3281"/>
              </a:lnSpc>
              <a:buNone/>
            </a:pPr>
            <a:r>
              <a:rPr lang="en-US" sz="2624" b="1" dirty="0">
                <a:solidFill>
                  <a:srgbClr val="AD1F96"/>
                </a:solidFill>
                <a:latin typeface="Nunito" pitchFamily="34" charset="0"/>
                <a:ea typeface="Nunito" pitchFamily="34" charset="-122"/>
                <a:cs typeface="Nunito" pitchFamily="34" charset="-120"/>
              </a:rPr>
              <a:t>3</a:t>
            </a:r>
            <a:endParaRPr lang="en-US" sz="2624" dirty="0"/>
          </a:p>
        </p:txBody>
      </p:sp>
      <p:sp>
        <p:nvSpPr>
          <p:cNvPr id="20" name="Text 15"/>
          <p:cNvSpPr/>
          <p:nvPr/>
        </p:nvSpPr>
        <p:spPr>
          <a:xfrm>
            <a:off x="9840873" y="5191244"/>
            <a:ext cx="2221944" cy="347186"/>
          </a:xfrm>
          <a:prstGeom prst="rect">
            <a:avLst/>
          </a:prstGeom>
          <a:noFill/>
          <a:ln/>
        </p:spPr>
        <p:txBody>
          <a:bodyPr wrap="none" rtlCol="0" anchor="t"/>
          <a:lstStyle/>
          <a:p>
            <a:pPr indent="0" marL="0">
              <a:lnSpc>
                <a:spcPts val="2734"/>
              </a:lnSpc>
              <a:buNone/>
            </a:pPr>
            <a:r>
              <a:rPr lang="en-US" sz="2187" b="1" dirty="0">
                <a:solidFill>
                  <a:srgbClr val="AD1F96"/>
                </a:solidFill>
                <a:latin typeface="Nunito" pitchFamily="34" charset="0"/>
                <a:ea typeface="Nunito" pitchFamily="34" charset="-122"/>
                <a:cs typeface="Nunito" pitchFamily="34" charset="-120"/>
              </a:rPr>
              <a:t>システム適合</a:t>
            </a:r>
            <a:endParaRPr lang="en-US" sz="2187" dirty="0"/>
          </a:p>
        </p:txBody>
      </p:sp>
      <p:sp>
        <p:nvSpPr>
          <p:cNvPr id="21" name="Text 16"/>
          <p:cNvSpPr/>
          <p:nvPr/>
        </p:nvSpPr>
        <p:spPr>
          <a:xfrm>
            <a:off x="9840873" y="5671661"/>
            <a:ext cx="2440900" cy="1066205"/>
          </a:xfrm>
          <a:prstGeom prst="rect">
            <a:avLst/>
          </a:prstGeom>
          <a:noFill/>
          <a:ln/>
        </p:spPr>
        <p:txBody>
          <a:bodyPr wrap="square" rtlCol="0" anchor="t"/>
          <a:lstStyle/>
          <a:p>
            <a:pPr indent="0" marL="0">
              <a:lnSpc>
                <a:spcPts val="2799"/>
              </a:lnSpc>
              <a:buNone/>
            </a:pPr>
            <a:r>
              <a:rPr lang="en-US" sz="1750" dirty="0">
                <a:solidFill>
                  <a:srgbClr val="00002E"/>
                </a:solidFill>
                <a:latin typeface="PT Sans" pitchFamily="34" charset="0"/>
                <a:ea typeface="PT Sans" pitchFamily="34" charset="-122"/>
                <a:cs typeface="PT Sans" pitchFamily="34" charset="-120"/>
              </a:rPr>
              <a:t>一時的な需要変動に対応するためのシステム適合性が求められます。</a:t>
            </a:r>
            <a:endParaRPr lang="en-US" sz="1750" dirty="0"/>
          </a:p>
        </p:txBody>
      </p:sp>
      <p:pic>
        <p:nvPicPr>
          <p:cNvPr id="22" name="Image 3" descr="preencoded.png">
            <a:hlinkClick r:id="rId5" tooltip=""/>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2023-12-19T02:21:41Z</dcterms:created>
  <dcterms:modified xsi:type="dcterms:W3CDTF">2023-12-19T02:21:41Z</dcterms:modified>
</cp:coreProperties>
</file>